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03" autoAdjust="0"/>
  </p:normalViewPr>
  <p:slideViewPr>
    <p:cSldViewPr snapToGrid="0" snapToObjects="1">
      <p:cViewPr>
        <p:scale>
          <a:sx n="57" d="100"/>
          <a:sy n="57" d="100"/>
        </p:scale>
        <p:origin x="-370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9B7C7-1750-5746-8DC1-38B51221132D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30BE2-FB51-A24E-B521-CF8C15BED0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19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/>
            <a:endParaRPr lang="en-US" dirty="0">
              <a:solidFill>
                <a:srgbClr val="000000"/>
              </a:solidFill>
              <a:latin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/>
            <a:endParaRPr lang="en-US" dirty="0">
              <a:solidFill>
                <a:srgbClr val="000000"/>
              </a:solidFill>
              <a:latin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/>
            <a:endParaRPr lang="en-US" dirty="0">
              <a:solidFill>
                <a:srgbClr val="000000"/>
              </a:solidFill>
              <a:latin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/>
            <a:endParaRPr lang="en-US" dirty="0">
              <a:solidFill>
                <a:srgbClr val="000000"/>
              </a:solidFill>
              <a:latin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/>
            <a:endParaRPr lang="en-US" dirty="0">
              <a:solidFill>
                <a:srgbClr val="000000"/>
              </a:solidFill>
              <a:latin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/>
            <a:endParaRPr lang="en-US" dirty="0">
              <a:solidFill>
                <a:srgbClr val="000000"/>
              </a:solidFill>
              <a:latin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/>
            <a:endParaRPr lang="en-US" dirty="0">
              <a:solidFill>
                <a:srgbClr val="000000"/>
              </a:solidFill>
              <a:latin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1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4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1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2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3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0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3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2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1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5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2A71B-65FD-AE47-B604-CAEC62D23977}" type="datetimeFigureOut">
              <a:rPr lang="en-US" altLang="ja-JP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34E82-8711-3743-BDB9-4138781D0E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2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/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1426260" y="1917470"/>
            <a:ext cx="7083561" cy="455371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821416" y="2084455"/>
            <a:ext cx="921406" cy="1052964"/>
            <a:chOff x="8056068" y="2160885"/>
            <a:chExt cx="921406" cy="1052964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>
              <a:alphaModFix amt="62000"/>
            </a:blip>
            <a:stretch>
              <a:fillRect/>
            </a:stretch>
          </p:blipFill>
          <p:spPr>
            <a:xfrm>
              <a:off x="8056068" y="2160885"/>
              <a:ext cx="921406" cy="1052964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8097049" y="2449702"/>
              <a:ext cx="8641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Gill Sans"/>
                  <a:cs typeface="Gill Sans"/>
                </a:rPr>
                <a:t>Adipose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133934" y="4607800"/>
            <a:ext cx="2996154" cy="2028795"/>
            <a:chOff x="6472470" y="4302372"/>
            <a:chExt cx="2995094" cy="1929907"/>
          </a:xfrm>
        </p:grpSpPr>
        <p:pic>
          <p:nvPicPr>
            <p:cNvPr id="158" name="Picture 2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2470" y="4302372"/>
              <a:ext cx="2995094" cy="1929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9" name="Rectangle 10"/>
            <p:cNvSpPr>
              <a:spLocks/>
            </p:cNvSpPr>
            <p:nvPr/>
          </p:nvSpPr>
          <p:spPr bwMode="auto">
            <a:xfrm>
              <a:off x="7528810" y="4837387"/>
              <a:ext cx="1190596" cy="65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/>
            <a:lstStyle/>
            <a:p>
              <a:pPr marL="39688" algn="ctr"/>
              <a:r>
                <a:rPr lang="en-US" dirty="0" smtClean="0">
                  <a:latin typeface="Gill Sans"/>
                  <a:cs typeface="Gill Sans"/>
                  <a:sym typeface="Calibri Bold" charset="0"/>
                </a:rPr>
                <a:t>Lipolysis</a:t>
              </a:r>
              <a:endParaRPr lang="en-US" dirty="0">
                <a:latin typeface="Gill Sans"/>
                <a:cs typeface="Gill Sans"/>
                <a:sym typeface="Calibri Bold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785014" y="3313464"/>
            <a:ext cx="2506039" cy="2126639"/>
            <a:chOff x="3247047" y="3672791"/>
            <a:chExt cx="2506039" cy="2126639"/>
          </a:xfrm>
        </p:grpSpPr>
        <p:grpSp>
          <p:nvGrpSpPr>
            <p:cNvPr id="62" name="Group 61"/>
            <p:cNvGrpSpPr/>
            <p:nvPr/>
          </p:nvGrpSpPr>
          <p:grpSpPr>
            <a:xfrm>
              <a:off x="3247047" y="4022180"/>
              <a:ext cx="2506039" cy="1777250"/>
              <a:chOff x="3526733" y="3840321"/>
              <a:chExt cx="2506039" cy="1777250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3526733" y="3840321"/>
                <a:ext cx="2506039" cy="1777250"/>
                <a:chOff x="2221318" y="3312410"/>
                <a:chExt cx="3771107" cy="2623310"/>
              </a:xfrm>
            </p:grpSpPr>
            <p:pic>
              <p:nvPicPr>
                <p:cNvPr id="66" name="Picture 35"/>
                <p:cNvPicPr>
                  <a:picLocks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21318" y="3312410"/>
                  <a:ext cx="3771107" cy="2623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" name="Rectangle 23"/>
                <p:cNvSpPr>
                  <a:spLocks/>
                </p:cNvSpPr>
                <p:nvPr/>
              </p:nvSpPr>
              <p:spPr bwMode="auto">
                <a:xfrm>
                  <a:off x="3854450" y="4032250"/>
                  <a:ext cx="1371600" cy="66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40639" bIns="0"/>
                <a:lstStyle/>
                <a:p>
                  <a:pPr marL="39688" algn="ctr"/>
                  <a:endParaRPr lang="en-US" sz="1800" b="1" dirty="0">
                    <a:solidFill>
                      <a:schemeClr val="tx1"/>
                    </a:solidFill>
                    <a:latin typeface="Calibri Bold" charset="0"/>
                    <a:ea typeface="ＭＳ Ｐゴシック" charset="0"/>
                    <a:cs typeface="Calibri Bold" charset="0"/>
                    <a:sym typeface="Calibri Bold" charset="0"/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4274659" y="4333222"/>
                <a:ext cx="11830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Citric Acid </a:t>
                </a:r>
              </a:p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Cycle</a:t>
                </a:r>
              </a:p>
            </p:txBody>
          </p:sp>
        </p:grpSp>
        <p:sp>
          <p:nvSpPr>
            <p:cNvPr id="63" name="Rectangle 1"/>
            <p:cNvSpPr>
              <a:spLocks/>
            </p:cNvSpPr>
            <p:nvPr/>
          </p:nvSpPr>
          <p:spPr bwMode="auto">
            <a:xfrm>
              <a:off x="3863636" y="3672791"/>
              <a:ext cx="1566505" cy="478001"/>
            </a:xfrm>
            <a:prstGeom prst="rect">
              <a:avLst/>
            </a:prstGeom>
            <a:solidFill>
              <a:srgbClr val="CCFFCC"/>
            </a:solidFill>
            <a:ln w="25400" cap="flat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0" tIns="0" rIns="40639" bIns="0" anchor="ctr"/>
            <a:lstStyle/>
            <a:p>
              <a:pPr marL="39688" algn="ctr"/>
              <a:r>
                <a:rPr lang="en-US" b="1" dirty="0" smtClean="0">
                  <a:solidFill>
                    <a:srgbClr val="000000"/>
                  </a:solidFill>
                  <a:cs typeface="Gill Sans" charset="0"/>
                </a:rPr>
                <a:t>Acetyl CoA</a:t>
              </a:r>
              <a:endParaRPr lang="en-US" b="1" dirty="0">
                <a:solidFill>
                  <a:srgbClr val="000000"/>
                </a:solidFill>
                <a:cs typeface="Gill Sans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340723" y="2347784"/>
            <a:ext cx="2210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Glucose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833918" y="5515443"/>
            <a:ext cx="2027323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b="1" dirty="0" smtClean="0"/>
              <a:t>Amino acids</a:t>
            </a:r>
            <a:endParaRPr lang="en-US" sz="2400" b="1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7">
            <a:alphaModFix amt="42000"/>
          </a:blip>
          <a:stretch>
            <a:fillRect/>
          </a:stretch>
        </p:blipFill>
        <p:spPr>
          <a:xfrm flipH="1">
            <a:off x="87160" y="1194107"/>
            <a:ext cx="1479998" cy="134844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437918" y="1436402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44347" y="3051854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46" name="Rectangle 15"/>
          <p:cNvSpPr txBox="1">
            <a:spLocks noChangeArrowheads="1"/>
          </p:cNvSpPr>
          <p:nvPr/>
        </p:nvSpPr>
        <p:spPr bwMode="auto">
          <a:xfrm>
            <a:off x="292089" y="-224136"/>
            <a:ext cx="8531440" cy="1366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3200" dirty="0" smtClean="0">
                <a:cs typeface="Gill Sans" charset="0"/>
              </a:rPr>
              <a:t>Fill in all the arrows</a:t>
            </a:r>
            <a:endParaRPr lang="en-US" sz="3200" dirty="0"/>
          </a:p>
        </p:txBody>
      </p:sp>
      <p:pic>
        <p:nvPicPr>
          <p:cNvPr id="50" name="Picture 18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377" y="3202630"/>
            <a:ext cx="2887461" cy="1895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5797620" y="2472032"/>
            <a:ext cx="2206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Triglyceride</a:t>
            </a:r>
            <a:endParaRPr lang="en-US" sz="2000" dirty="0"/>
          </a:p>
        </p:txBody>
      </p:sp>
      <p:sp>
        <p:nvSpPr>
          <p:cNvPr id="59" name="Rectangle 10"/>
          <p:cNvSpPr>
            <a:spLocks/>
          </p:cNvSpPr>
          <p:nvPr/>
        </p:nvSpPr>
        <p:spPr bwMode="auto">
          <a:xfrm>
            <a:off x="6656658" y="3822145"/>
            <a:ext cx="1583163" cy="65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 algn="ctr"/>
            <a:r>
              <a:rPr lang="en-US" dirty="0" err="1" smtClean="0">
                <a:solidFill>
                  <a:schemeClr val="tx1"/>
                </a:solidFill>
                <a:latin typeface="Gill Sans"/>
                <a:ea typeface="ＭＳ Ｐゴシック" charset="0"/>
                <a:cs typeface="Gill Sans"/>
                <a:sym typeface="Calibri Bold" charset="0"/>
              </a:rPr>
              <a:t>Lipogenesis</a:t>
            </a:r>
            <a:endParaRPr lang="en-US" dirty="0" smtClean="0">
              <a:solidFill>
                <a:schemeClr val="tx1"/>
              </a:solidFill>
              <a:latin typeface="Gill Sans"/>
              <a:ea typeface="ＭＳ Ｐゴシック" charset="0"/>
              <a:cs typeface="Gill Sans"/>
              <a:sym typeface="Calibri Bold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160" y="4242223"/>
            <a:ext cx="1421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Protein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0766" y="2169494"/>
            <a:ext cx="1196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Glucose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58852" y="6432613"/>
            <a:ext cx="820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Name__________________________________Date_____________________Section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32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/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1426260" y="1917470"/>
            <a:ext cx="7083561" cy="455371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821416" y="2084455"/>
            <a:ext cx="921406" cy="1052964"/>
            <a:chOff x="8056068" y="2160885"/>
            <a:chExt cx="921406" cy="1052964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>
              <a:alphaModFix amt="62000"/>
            </a:blip>
            <a:stretch>
              <a:fillRect/>
            </a:stretch>
          </p:blipFill>
          <p:spPr>
            <a:xfrm>
              <a:off x="8056068" y="2160885"/>
              <a:ext cx="921406" cy="1052964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8097049" y="2449702"/>
              <a:ext cx="8641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Gill Sans"/>
                  <a:cs typeface="Gill Sans"/>
                </a:rPr>
                <a:t>Adipose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785014" y="3313464"/>
            <a:ext cx="2506039" cy="2126639"/>
            <a:chOff x="3247047" y="3672791"/>
            <a:chExt cx="2506039" cy="2126639"/>
          </a:xfrm>
        </p:grpSpPr>
        <p:grpSp>
          <p:nvGrpSpPr>
            <p:cNvPr id="62" name="Group 61"/>
            <p:cNvGrpSpPr/>
            <p:nvPr/>
          </p:nvGrpSpPr>
          <p:grpSpPr>
            <a:xfrm>
              <a:off x="3247047" y="4022180"/>
              <a:ext cx="2506039" cy="1777250"/>
              <a:chOff x="3526733" y="3840321"/>
              <a:chExt cx="2506039" cy="1777250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3526733" y="3840321"/>
                <a:ext cx="2506039" cy="1777250"/>
                <a:chOff x="2221318" y="3312410"/>
                <a:chExt cx="3771107" cy="2623310"/>
              </a:xfrm>
            </p:grpSpPr>
            <p:pic>
              <p:nvPicPr>
                <p:cNvPr id="66" name="Picture 35"/>
                <p:cNvPicPr>
                  <a:picLocks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21318" y="3312410"/>
                  <a:ext cx="3771107" cy="2623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" name="Rectangle 23"/>
                <p:cNvSpPr>
                  <a:spLocks/>
                </p:cNvSpPr>
                <p:nvPr/>
              </p:nvSpPr>
              <p:spPr bwMode="auto">
                <a:xfrm>
                  <a:off x="3854450" y="4032250"/>
                  <a:ext cx="1371600" cy="66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40639" bIns="0"/>
                <a:lstStyle/>
                <a:p>
                  <a:pPr marL="39688" algn="ctr"/>
                  <a:endParaRPr lang="en-US" sz="1800" b="1" dirty="0">
                    <a:solidFill>
                      <a:schemeClr val="tx1"/>
                    </a:solidFill>
                    <a:latin typeface="Calibri Bold" charset="0"/>
                    <a:ea typeface="ＭＳ Ｐゴシック" charset="0"/>
                    <a:cs typeface="Calibri Bold" charset="0"/>
                    <a:sym typeface="Calibri Bold" charset="0"/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4303691" y="4328001"/>
                <a:ext cx="11830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Citric Acid </a:t>
                </a:r>
                <a:endParaRPr lang="en-US" dirty="0">
                  <a:solidFill>
                    <a:srgbClr val="000000"/>
                  </a:solidFill>
                  <a:latin typeface="Gill Sans"/>
                  <a:cs typeface="Gill Sans"/>
                </a:endParaRPr>
              </a:p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Cycle</a:t>
                </a:r>
              </a:p>
            </p:txBody>
          </p:sp>
        </p:grpSp>
        <p:sp>
          <p:nvSpPr>
            <p:cNvPr id="63" name="Rectangle 1"/>
            <p:cNvSpPr>
              <a:spLocks/>
            </p:cNvSpPr>
            <p:nvPr/>
          </p:nvSpPr>
          <p:spPr bwMode="auto">
            <a:xfrm>
              <a:off x="3863636" y="3672791"/>
              <a:ext cx="1566505" cy="478001"/>
            </a:xfrm>
            <a:prstGeom prst="rect">
              <a:avLst/>
            </a:prstGeom>
            <a:solidFill>
              <a:srgbClr val="CCFFCC"/>
            </a:solidFill>
            <a:ln w="25400" cap="flat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0" tIns="0" rIns="40639" bIns="0" anchor="ctr"/>
            <a:lstStyle/>
            <a:p>
              <a:pPr marL="39688" algn="ctr"/>
              <a:r>
                <a:rPr lang="en-US" b="1" dirty="0" smtClean="0">
                  <a:solidFill>
                    <a:srgbClr val="000000"/>
                  </a:solidFill>
                  <a:cs typeface="Gill Sans" charset="0"/>
                </a:rPr>
                <a:t>Acetyl CoA</a:t>
              </a:r>
              <a:endParaRPr lang="en-US" b="1" dirty="0">
                <a:solidFill>
                  <a:srgbClr val="000000"/>
                </a:solidFill>
                <a:cs typeface="Gill Sans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340723" y="2347784"/>
            <a:ext cx="2210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Glucose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1086686" y="5442628"/>
            <a:ext cx="1766826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b="1" dirty="0" smtClean="0"/>
              <a:t>Amino acids</a:t>
            </a:r>
            <a:endParaRPr lang="en-US" sz="2400" b="1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alphaModFix amt="42000"/>
          </a:blip>
          <a:stretch>
            <a:fillRect/>
          </a:stretch>
        </p:blipFill>
        <p:spPr>
          <a:xfrm flipH="1">
            <a:off x="87160" y="1194107"/>
            <a:ext cx="1479998" cy="134844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437918" y="1436402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44347" y="3051854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46" name="Rectangle 15"/>
          <p:cNvSpPr txBox="1">
            <a:spLocks noChangeArrowheads="1"/>
          </p:cNvSpPr>
          <p:nvPr/>
        </p:nvSpPr>
        <p:spPr bwMode="auto">
          <a:xfrm>
            <a:off x="292089" y="42194"/>
            <a:ext cx="8531440" cy="1366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3200" dirty="0">
                <a:cs typeface="Gill Sans" charset="0"/>
              </a:rPr>
              <a:t>You have just eaten a milkshake and three cookies – what happens?</a:t>
            </a:r>
          </a:p>
        </p:txBody>
      </p:sp>
      <p:pic>
        <p:nvPicPr>
          <p:cNvPr id="50" name="Picture 18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377" y="3202630"/>
            <a:ext cx="2887461" cy="1895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5797620" y="2472032"/>
            <a:ext cx="2206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Triglyceride</a:t>
            </a:r>
            <a:endParaRPr lang="en-US" sz="2000" b="1" dirty="0"/>
          </a:p>
        </p:txBody>
      </p:sp>
      <p:sp>
        <p:nvSpPr>
          <p:cNvPr id="59" name="Rectangle 10"/>
          <p:cNvSpPr>
            <a:spLocks/>
          </p:cNvSpPr>
          <p:nvPr/>
        </p:nvSpPr>
        <p:spPr bwMode="auto">
          <a:xfrm>
            <a:off x="6656658" y="3822145"/>
            <a:ext cx="1583163" cy="65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 algn="ctr"/>
            <a:r>
              <a:rPr lang="en-US" dirty="0" err="1" smtClean="0">
                <a:solidFill>
                  <a:schemeClr val="tx1"/>
                </a:solidFill>
                <a:latin typeface="Gill Sans"/>
                <a:ea typeface="ＭＳ Ｐゴシック" charset="0"/>
                <a:cs typeface="Gill Sans"/>
                <a:sym typeface="Calibri Bold" charset="0"/>
              </a:rPr>
              <a:t>Lipogenesis</a:t>
            </a:r>
            <a:endParaRPr lang="en-US" dirty="0" smtClean="0">
              <a:solidFill>
                <a:schemeClr val="tx1"/>
              </a:solidFill>
              <a:latin typeface="Gill Sans"/>
              <a:ea typeface="ＭＳ Ｐゴシック" charset="0"/>
              <a:cs typeface="Gill Sans"/>
              <a:sym typeface="Calibri Bold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160" y="4242223"/>
            <a:ext cx="1421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Protein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0766" y="2169494"/>
            <a:ext cx="1196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Glucose</a:t>
            </a: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57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/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1426260" y="1917470"/>
            <a:ext cx="7083561" cy="455371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821416" y="2084455"/>
            <a:ext cx="921406" cy="1052964"/>
            <a:chOff x="8056068" y="2160885"/>
            <a:chExt cx="921406" cy="1052964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>
              <a:alphaModFix amt="62000"/>
            </a:blip>
            <a:stretch>
              <a:fillRect/>
            </a:stretch>
          </p:blipFill>
          <p:spPr>
            <a:xfrm>
              <a:off x="8056068" y="2160885"/>
              <a:ext cx="921406" cy="1052964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8097049" y="2449702"/>
              <a:ext cx="8641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Gill Sans"/>
                  <a:cs typeface="Gill Sans"/>
                </a:rPr>
                <a:t>Adipose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785014" y="3313464"/>
            <a:ext cx="2506039" cy="2126639"/>
            <a:chOff x="3247047" y="3672791"/>
            <a:chExt cx="2506039" cy="2126639"/>
          </a:xfrm>
        </p:grpSpPr>
        <p:grpSp>
          <p:nvGrpSpPr>
            <p:cNvPr id="62" name="Group 61"/>
            <p:cNvGrpSpPr/>
            <p:nvPr/>
          </p:nvGrpSpPr>
          <p:grpSpPr>
            <a:xfrm>
              <a:off x="3247047" y="4022180"/>
              <a:ext cx="2506039" cy="1777250"/>
              <a:chOff x="3526733" y="3840321"/>
              <a:chExt cx="2506039" cy="1777250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3526733" y="3840321"/>
                <a:ext cx="2506039" cy="1777250"/>
                <a:chOff x="2221318" y="3312410"/>
                <a:chExt cx="3771107" cy="2623310"/>
              </a:xfrm>
            </p:grpSpPr>
            <p:pic>
              <p:nvPicPr>
                <p:cNvPr id="66" name="Picture 35"/>
                <p:cNvPicPr>
                  <a:picLocks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21318" y="3312410"/>
                  <a:ext cx="3771107" cy="2623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" name="Rectangle 23"/>
                <p:cNvSpPr>
                  <a:spLocks/>
                </p:cNvSpPr>
                <p:nvPr/>
              </p:nvSpPr>
              <p:spPr bwMode="auto">
                <a:xfrm>
                  <a:off x="3854450" y="4032250"/>
                  <a:ext cx="1371600" cy="66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40639" bIns="0"/>
                <a:lstStyle/>
                <a:p>
                  <a:pPr marL="39688" algn="ctr"/>
                  <a:endParaRPr lang="en-US" sz="1800" b="1" dirty="0">
                    <a:solidFill>
                      <a:schemeClr val="tx1"/>
                    </a:solidFill>
                    <a:latin typeface="Calibri Bold" charset="0"/>
                    <a:ea typeface="ＭＳ Ｐゴシック" charset="0"/>
                    <a:cs typeface="Calibri Bold" charset="0"/>
                    <a:sym typeface="Calibri Bold" charset="0"/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4303691" y="4328001"/>
                <a:ext cx="11830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7F7F7F"/>
                    </a:solidFill>
                    <a:latin typeface="Gill Sans"/>
                    <a:cs typeface="Gill Sans"/>
                  </a:rPr>
                  <a:t>Citric Acid</a:t>
                </a:r>
              </a:p>
              <a:p>
                <a:pPr algn="ctr"/>
                <a:r>
                  <a:rPr lang="en-US" dirty="0" smtClean="0">
                    <a:solidFill>
                      <a:srgbClr val="7F7F7F"/>
                    </a:solidFill>
                    <a:latin typeface="Gill Sans"/>
                    <a:cs typeface="Gill Sans"/>
                  </a:rPr>
                  <a:t>Cycle</a:t>
                </a:r>
              </a:p>
            </p:txBody>
          </p:sp>
        </p:grpSp>
        <p:sp>
          <p:nvSpPr>
            <p:cNvPr id="63" name="Rectangle 1"/>
            <p:cNvSpPr>
              <a:spLocks/>
            </p:cNvSpPr>
            <p:nvPr/>
          </p:nvSpPr>
          <p:spPr bwMode="auto">
            <a:xfrm>
              <a:off x="3863636" y="3672791"/>
              <a:ext cx="1566505" cy="478001"/>
            </a:xfrm>
            <a:prstGeom prst="rect">
              <a:avLst/>
            </a:prstGeom>
            <a:solidFill>
              <a:srgbClr val="CCFFCC"/>
            </a:solidFill>
            <a:ln w="25400" cap="flat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0" tIns="0" rIns="40639" bIns="0" anchor="ctr"/>
            <a:lstStyle/>
            <a:p>
              <a:pPr marL="39688" algn="ctr"/>
              <a:r>
                <a:rPr lang="en-US" b="1" dirty="0" smtClean="0">
                  <a:solidFill>
                    <a:srgbClr val="000000"/>
                  </a:solidFill>
                  <a:cs typeface="Gill Sans" charset="0"/>
                </a:rPr>
                <a:t>Acetyl CoA</a:t>
              </a:r>
              <a:endParaRPr lang="en-US" b="1" dirty="0">
                <a:solidFill>
                  <a:srgbClr val="000000"/>
                </a:solidFill>
                <a:cs typeface="Gill Sans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340723" y="2347784"/>
            <a:ext cx="2210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Glucose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1318019" y="5440103"/>
            <a:ext cx="174715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b="1" dirty="0" smtClean="0"/>
              <a:t>Amino acids</a:t>
            </a:r>
            <a:endParaRPr lang="en-US" sz="2400" b="1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alphaModFix amt="42000"/>
          </a:blip>
          <a:stretch>
            <a:fillRect/>
          </a:stretch>
        </p:blipFill>
        <p:spPr>
          <a:xfrm flipH="1">
            <a:off x="87159" y="1194107"/>
            <a:ext cx="1966587" cy="1791778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924682" y="1287590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63199" y="3204775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46" name="Rectangle 15"/>
          <p:cNvSpPr txBox="1">
            <a:spLocks noChangeArrowheads="1"/>
          </p:cNvSpPr>
          <p:nvPr/>
        </p:nvSpPr>
        <p:spPr bwMode="auto">
          <a:xfrm>
            <a:off x="292089" y="42194"/>
            <a:ext cx="8531440" cy="1366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3200" dirty="0">
                <a:cs typeface="Gill Sans" charset="0"/>
              </a:rPr>
              <a:t>You have just eaten a milkshake and three cookies – what happens?</a:t>
            </a:r>
          </a:p>
        </p:txBody>
      </p:sp>
      <p:pic>
        <p:nvPicPr>
          <p:cNvPr id="50" name="Picture 18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377" y="3202630"/>
            <a:ext cx="2887461" cy="1895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5797620" y="2472032"/>
            <a:ext cx="2206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Triglyceride</a:t>
            </a:r>
            <a:endParaRPr lang="en-US" sz="2000" b="1" dirty="0"/>
          </a:p>
        </p:txBody>
      </p:sp>
      <p:sp>
        <p:nvSpPr>
          <p:cNvPr id="59" name="Rectangle 10"/>
          <p:cNvSpPr>
            <a:spLocks/>
          </p:cNvSpPr>
          <p:nvPr/>
        </p:nvSpPr>
        <p:spPr bwMode="auto">
          <a:xfrm>
            <a:off x="6656658" y="3822145"/>
            <a:ext cx="1583163" cy="65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 algn="ctr"/>
            <a:r>
              <a:rPr lang="en-US" dirty="0" err="1" smtClean="0">
                <a:solidFill>
                  <a:schemeClr val="tx1"/>
                </a:solidFill>
                <a:latin typeface="Gill Sans"/>
                <a:ea typeface="ＭＳ Ｐゴシック" charset="0"/>
                <a:cs typeface="Gill Sans"/>
                <a:sym typeface="Calibri Bold" charset="0"/>
              </a:rPr>
              <a:t>Lipogenesis</a:t>
            </a:r>
            <a:endParaRPr lang="en-US" dirty="0" smtClean="0">
              <a:solidFill>
                <a:schemeClr val="tx1"/>
              </a:solidFill>
              <a:latin typeface="Gill Sans"/>
              <a:ea typeface="ＭＳ Ｐゴシック" charset="0"/>
              <a:cs typeface="Gill Sans"/>
              <a:sym typeface="Calibri Bold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159" y="2472032"/>
            <a:ext cx="1421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Protein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76253" y="2084455"/>
            <a:ext cx="1196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Glucose</a:t>
            </a:r>
            <a:endParaRPr lang="en-US" sz="2000" b="1" dirty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9645" y="1549200"/>
            <a:ext cx="660645" cy="922832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268910" y="1549200"/>
            <a:ext cx="0" cy="922832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728859" y="1549200"/>
            <a:ext cx="587087" cy="922832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268910" y="2985885"/>
            <a:ext cx="0" cy="409711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785014" y="2872142"/>
            <a:ext cx="614171" cy="330488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2053746" y="2472032"/>
            <a:ext cx="1286979" cy="183366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4" idx="2"/>
          </p:cNvCxnSpPr>
          <p:nvPr/>
        </p:nvCxnSpPr>
        <p:spPr>
          <a:xfrm flipV="1">
            <a:off x="1835098" y="1810810"/>
            <a:ext cx="0" cy="394357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968108" y="3517102"/>
            <a:ext cx="1576777" cy="235553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53" idx="2"/>
          </p:cNvCxnSpPr>
          <p:nvPr/>
        </p:nvCxnSpPr>
        <p:spPr>
          <a:xfrm flipH="1" flipV="1">
            <a:off x="6901044" y="2872142"/>
            <a:ext cx="174130" cy="523454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7227574" y="2655397"/>
            <a:ext cx="593842" cy="19670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33" idx="2"/>
          </p:cNvCxnSpPr>
          <p:nvPr/>
        </p:nvCxnSpPr>
        <p:spPr>
          <a:xfrm flipH="1" flipV="1">
            <a:off x="797963" y="2995252"/>
            <a:ext cx="802426" cy="2302684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51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/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1426260" y="1917470"/>
            <a:ext cx="7083561" cy="455371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821416" y="2084455"/>
            <a:ext cx="921406" cy="1052964"/>
            <a:chOff x="8056068" y="2160885"/>
            <a:chExt cx="921406" cy="1052964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>
              <a:alphaModFix amt="62000"/>
            </a:blip>
            <a:stretch>
              <a:fillRect/>
            </a:stretch>
          </p:blipFill>
          <p:spPr>
            <a:xfrm>
              <a:off x="8056068" y="2160885"/>
              <a:ext cx="921406" cy="1052964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8097049" y="2449702"/>
              <a:ext cx="8641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Gill Sans"/>
                  <a:cs typeface="Gill Sans"/>
                </a:rPr>
                <a:t>Adipose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133934" y="4607800"/>
            <a:ext cx="2996154" cy="2028795"/>
            <a:chOff x="6472470" y="4302372"/>
            <a:chExt cx="2995094" cy="1929907"/>
          </a:xfrm>
        </p:grpSpPr>
        <p:pic>
          <p:nvPicPr>
            <p:cNvPr id="158" name="Picture 2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2470" y="4302372"/>
              <a:ext cx="2995094" cy="1929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9" name="Rectangle 10"/>
            <p:cNvSpPr>
              <a:spLocks/>
            </p:cNvSpPr>
            <p:nvPr/>
          </p:nvSpPr>
          <p:spPr bwMode="auto">
            <a:xfrm>
              <a:off x="7528810" y="5041439"/>
              <a:ext cx="1190596" cy="328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/>
            <a:lstStyle/>
            <a:p>
              <a:pPr marL="39688" algn="ctr"/>
              <a:r>
                <a:rPr lang="en-US" dirty="0" smtClean="0">
                  <a:latin typeface="Gill Sans"/>
                  <a:cs typeface="Gill Sans"/>
                  <a:sym typeface="Calibri Bold" charset="0"/>
                </a:rPr>
                <a:t>Lipolysis</a:t>
              </a:r>
              <a:endParaRPr lang="en-US" dirty="0">
                <a:latin typeface="Gill Sans"/>
                <a:cs typeface="Gill Sans"/>
                <a:sym typeface="Calibri Bold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785014" y="3313464"/>
            <a:ext cx="2506039" cy="2126639"/>
            <a:chOff x="3247047" y="3672791"/>
            <a:chExt cx="2506039" cy="2126639"/>
          </a:xfrm>
        </p:grpSpPr>
        <p:grpSp>
          <p:nvGrpSpPr>
            <p:cNvPr id="62" name="Group 61"/>
            <p:cNvGrpSpPr/>
            <p:nvPr/>
          </p:nvGrpSpPr>
          <p:grpSpPr>
            <a:xfrm>
              <a:off x="3247047" y="4022180"/>
              <a:ext cx="2506039" cy="1777250"/>
              <a:chOff x="3526733" y="3840321"/>
              <a:chExt cx="2506039" cy="1777250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3526733" y="3840321"/>
                <a:ext cx="2506039" cy="1777250"/>
                <a:chOff x="2221318" y="3312410"/>
                <a:chExt cx="3771107" cy="2623310"/>
              </a:xfrm>
            </p:grpSpPr>
            <p:pic>
              <p:nvPicPr>
                <p:cNvPr id="66" name="Picture 35"/>
                <p:cNvPicPr>
                  <a:picLocks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21318" y="3312410"/>
                  <a:ext cx="3771107" cy="2623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" name="Rectangle 23"/>
                <p:cNvSpPr>
                  <a:spLocks/>
                </p:cNvSpPr>
                <p:nvPr/>
              </p:nvSpPr>
              <p:spPr bwMode="auto">
                <a:xfrm>
                  <a:off x="3854450" y="4032250"/>
                  <a:ext cx="1371600" cy="66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40639" bIns="0"/>
                <a:lstStyle/>
                <a:p>
                  <a:pPr marL="39688" algn="ctr"/>
                  <a:endParaRPr lang="en-US" sz="1800" b="1" dirty="0">
                    <a:solidFill>
                      <a:schemeClr val="tx1"/>
                    </a:solidFill>
                    <a:latin typeface="Calibri Bold" charset="0"/>
                    <a:ea typeface="ＭＳ Ｐゴシック" charset="0"/>
                    <a:cs typeface="Calibri Bold" charset="0"/>
                    <a:sym typeface="Calibri Bold" charset="0"/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4303691" y="4328001"/>
                <a:ext cx="11830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Citric Acid</a:t>
                </a:r>
              </a:p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Cycle</a:t>
                </a:r>
              </a:p>
            </p:txBody>
          </p:sp>
        </p:grpSp>
        <p:sp>
          <p:nvSpPr>
            <p:cNvPr id="63" name="Rectangle 1"/>
            <p:cNvSpPr>
              <a:spLocks/>
            </p:cNvSpPr>
            <p:nvPr/>
          </p:nvSpPr>
          <p:spPr bwMode="auto">
            <a:xfrm>
              <a:off x="3863636" y="3672791"/>
              <a:ext cx="1566505" cy="478001"/>
            </a:xfrm>
            <a:prstGeom prst="rect">
              <a:avLst/>
            </a:prstGeom>
            <a:solidFill>
              <a:srgbClr val="CCFFCC"/>
            </a:solidFill>
            <a:ln w="25400" cap="flat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0" tIns="0" rIns="40639" bIns="0" anchor="ctr"/>
            <a:lstStyle/>
            <a:p>
              <a:pPr marL="39688" algn="ctr"/>
              <a:r>
                <a:rPr lang="en-US" b="1" dirty="0" smtClean="0">
                  <a:solidFill>
                    <a:srgbClr val="000000"/>
                  </a:solidFill>
                  <a:cs typeface="Gill Sans" charset="0"/>
                </a:rPr>
                <a:t>Acetyl CoA</a:t>
              </a:r>
              <a:endParaRPr lang="en-US" b="1" dirty="0">
                <a:solidFill>
                  <a:srgbClr val="000000"/>
                </a:solidFill>
                <a:cs typeface="Gill Sans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340723" y="2347784"/>
            <a:ext cx="2210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Glucose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946456" y="5515443"/>
            <a:ext cx="1766826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b="1" dirty="0" smtClean="0"/>
              <a:t>Amino acids</a:t>
            </a:r>
            <a:endParaRPr lang="en-US" sz="2400" b="1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7">
            <a:alphaModFix amt="42000"/>
          </a:blip>
          <a:stretch>
            <a:fillRect/>
          </a:stretch>
        </p:blipFill>
        <p:spPr>
          <a:xfrm flipH="1">
            <a:off x="87160" y="1194106"/>
            <a:ext cx="2038992" cy="185774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819491" y="1337585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80772" y="3148914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46" name="Rectangle 15"/>
          <p:cNvSpPr txBox="1">
            <a:spLocks noChangeArrowheads="1"/>
          </p:cNvSpPr>
          <p:nvPr/>
        </p:nvSpPr>
        <p:spPr bwMode="auto">
          <a:xfrm>
            <a:off x="292089" y="0"/>
            <a:ext cx="8531440" cy="1366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3200" dirty="0">
                <a:cs typeface="Gill Sans" charset="0"/>
              </a:rPr>
              <a:t>You have just finished a 5 mile run – what happens?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797620" y="2472032"/>
            <a:ext cx="2206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Triglyceride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35652" y="2495957"/>
            <a:ext cx="1421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Protein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19289" y="1973162"/>
            <a:ext cx="1196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Glucose</a:t>
            </a: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6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/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1426260" y="1917470"/>
            <a:ext cx="7083561" cy="455371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821416" y="2084455"/>
            <a:ext cx="921406" cy="1052964"/>
            <a:chOff x="8056068" y="2160885"/>
            <a:chExt cx="921406" cy="1052964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>
              <a:alphaModFix amt="62000"/>
            </a:blip>
            <a:stretch>
              <a:fillRect/>
            </a:stretch>
          </p:blipFill>
          <p:spPr>
            <a:xfrm>
              <a:off x="8056068" y="2160885"/>
              <a:ext cx="921406" cy="1052964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8097049" y="2449702"/>
              <a:ext cx="8641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Gill Sans"/>
                  <a:cs typeface="Gill Sans"/>
                </a:rPr>
                <a:t>Adipose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133934" y="4607800"/>
            <a:ext cx="2996154" cy="2028795"/>
            <a:chOff x="6472470" y="4302372"/>
            <a:chExt cx="2995094" cy="1929907"/>
          </a:xfrm>
        </p:grpSpPr>
        <p:pic>
          <p:nvPicPr>
            <p:cNvPr id="158" name="Picture 2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2470" y="4302372"/>
              <a:ext cx="2995094" cy="1929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9" name="Rectangle 10"/>
            <p:cNvSpPr>
              <a:spLocks/>
            </p:cNvSpPr>
            <p:nvPr/>
          </p:nvSpPr>
          <p:spPr bwMode="auto">
            <a:xfrm>
              <a:off x="7528810" y="5041439"/>
              <a:ext cx="1190596" cy="328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/>
            <a:lstStyle/>
            <a:p>
              <a:pPr marL="39688" algn="ctr"/>
              <a:r>
                <a:rPr lang="en-US" dirty="0" smtClean="0">
                  <a:latin typeface="Gill Sans"/>
                  <a:cs typeface="Gill Sans"/>
                  <a:sym typeface="Calibri Bold" charset="0"/>
                </a:rPr>
                <a:t>Lipolysis</a:t>
              </a:r>
              <a:endParaRPr lang="en-US" dirty="0">
                <a:latin typeface="Gill Sans"/>
                <a:cs typeface="Gill Sans"/>
                <a:sym typeface="Calibri Bold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785014" y="3313464"/>
            <a:ext cx="2506039" cy="2126639"/>
            <a:chOff x="3247047" y="3672791"/>
            <a:chExt cx="2506039" cy="2126639"/>
          </a:xfrm>
        </p:grpSpPr>
        <p:grpSp>
          <p:nvGrpSpPr>
            <p:cNvPr id="62" name="Group 61"/>
            <p:cNvGrpSpPr/>
            <p:nvPr/>
          </p:nvGrpSpPr>
          <p:grpSpPr>
            <a:xfrm>
              <a:off x="3247047" y="4022180"/>
              <a:ext cx="2506039" cy="1777250"/>
              <a:chOff x="3526733" y="3840321"/>
              <a:chExt cx="2506039" cy="1777250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3526733" y="3840321"/>
                <a:ext cx="2506039" cy="1777250"/>
                <a:chOff x="2221318" y="3312410"/>
                <a:chExt cx="3771107" cy="2623310"/>
              </a:xfrm>
            </p:grpSpPr>
            <p:pic>
              <p:nvPicPr>
                <p:cNvPr id="66" name="Picture 35"/>
                <p:cNvPicPr>
                  <a:picLocks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21318" y="3312410"/>
                  <a:ext cx="3771107" cy="2623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" name="Rectangle 23"/>
                <p:cNvSpPr>
                  <a:spLocks/>
                </p:cNvSpPr>
                <p:nvPr/>
              </p:nvSpPr>
              <p:spPr bwMode="auto">
                <a:xfrm>
                  <a:off x="3854450" y="4032250"/>
                  <a:ext cx="1371600" cy="66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40639" bIns="0"/>
                <a:lstStyle/>
                <a:p>
                  <a:pPr marL="39688" algn="ctr"/>
                  <a:endParaRPr lang="en-US" sz="1800" b="1" dirty="0">
                    <a:solidFill>
                      <a:schemeClr val="tx1"/>
                    </a:solidFill>
                    <a:latin typeface="Calibri Bold" charset="0"/>
                    <a:ea typeface="ＭＳ Ｐゴシック" charset="0"/>
                    <a:cs typeface="Calibri Bold" charset="0"/>
                    <a:sym typeface="Calibri Bold" charset="0"/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4287517" y="4328001"/>
                <a:ext cx="11830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Citric Acid</a:t>
                </a:r>
              </a:p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Cycle</a:t>
                </a:r>
              </a:p>
            </p:txBody>
          </p:sp>
        </p:grpSp>
        <p:sp>
          <p:nvSpPr>
            <p:cNvPr id="63" name="Rectangle 1"/>
            <p:cNvSpPr>
              <a:spLocks/>
            </p:cNvSpPr>
            <p:nvPr/>
          </p:nvSpPr>
          <p:spPr bwMode="auto">
            <a:xfrm>
              <a:off x="3863636" y="3672791"/>
              <a:ext cx="1566505" cy="478001"/>
            </a:xfrm>
            <a:prstGeom prst="rect">
              <a:avLst/>
            </a:prstGeom>
            <a:solidFill>
              <a:srgbClr val="CCFFCC"/>
            </a:solidFill>
            <a:ln w="25400" cap="flat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0" tIns="0" rIns="40639" bIns="0" anchor="ctr"/>
            <a:lstStyle/>
            <a:p>
              <a:pPr marL="39688" algn="ctr"/>
              <a:r>
                <a:rPr lang="en-US" b="1" dirty="0" smtClean="0">
                  <a:solidFill>
                    <a:srgbClr val="000000"/>
                  </a:solidFill>
                  <a:cs typeface="Gill Sans" charset="0"/>
                </a:rPr>
                <a:t>Acetyl CoA</a:t>
              </a:r>
              <a:endParaRPr lang="en-US" b="1" dirty="0">
                <a:solidFill>
                  <a:srgbClr val="000000"/>
                </a:solidFill>
                <a:cs typeface="Gill Sans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340723" y="2347784"/>
            <a:ext cx="2210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Glucose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946456" y="5515443"/>
            <a:ext cx="1766826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b="1" dirty="0" smtClean="0"/>
              <a:t>Amino acids</a:t>
            </a:r>
            <a:endParaRPr lang="en-US" sz="2400" b="1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7">
            <a:alphaModFix amt="42000"/>
          </a:blip>
          <a:stretch>
            <a:fillRect/>
          </a:stretch>
        </p:blipFill>
        <p:spPr>
          <a:xfrm flipH="1">
            <a:off x="87160" y="1194106"/>
            <a:ext cx="2038992" cy="185774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819491" y="1337585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80772" y="3148914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46" name="Rectangle 15"/>
          <p:cNvSpPr txBox="1">
            <a:spLocks noChangeArrowheads="1"/>
          </p:cNvSpPr>
          <p:nvPr/>
        </p:nvSpPr>
        <p:spPr bwMode="auto">
          <a:xfrm>
            <a:off x="292089" y="0"/>
            <a:ext cx="8531440" cy="1366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3200" dirty="0">
                <a:cs typeface="Gill Sans" charset="0"/>
              </a:rPr>
              <a:t>You have just finished a 5 mile run – what happens?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797620" y="2472032"/>
            <a:ext cx="2206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Triglyceride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35652" y="2495957"/>
            <a:ext cx="1421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Protein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19289" y="2042947"/>
            <a:ext cx="1196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Glucose</a:t>
            </a:r>
            <a:endParaRPr lang="en-US" sz="2000" b="1" dirty="0">
              <a:solidFill>
                <a:srgbClr val="00000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4301254" y="1702724"/>
            <a:ext cx="0" cy="793234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728859" y="1702724"/>
            <a:ext cx="405075" cy="793234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3480321" y="1688767"/>
            <a:ext cx="215341" cy="778348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5" idx="0"/>
            <a:endCxn id="27" idx="1"/>
          </p:cNvCxnSpPr>
          <p:nvPr/>
        </p:nvCxnSpPr>
        <p:spPr>
          <a:xfrm flipV="1">
            <a:off x="2491188" y="2701727"/>
            <a:ext cx="849535" cy="447187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7186815" y="2701727"/>
            <a:ext cx="634601" cy="10100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684435" y="2872142"/>
            <a:ext cx="135392" cy="1746707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4" idx="2"/>
          </p:cNvCxnSpPr>
          <p:nvPr/>
        </p:nvCxnSpPr>
        <p:spPr>
          <a:xfrm>
            <a:off x="1729907" y="1860805"/>
            <a:ext cx="0" cy="358319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946456" y="2969754"/>
            <a:ext cx="379267" cy="2470349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2600744" y="4840660"/>
            <a:ext cx="800859" cy="646331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 flipV="1">
            <a:off x="5104409" y="3549605"/>
            <a:ext cx="1328836" cy="1126758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4170924" y="2969754"/>
            <a:ext cx="0" cy="358319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415976" y="3019177"/>
            <a:ext cx="1064345" cy="2442399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43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/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1426260" y="1917470"/>
            <a:ext cx="7083561" cy="455371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821416" y="2084455"/>
            <a:ext cx="921406" cy="1052964"/>
            <a:chOff x="8056068" y="2160885"/>
            <a:chExt cx="921406" cy="1052964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>
              <a:alphaModFix amt="62000"/>
            </a:blip>
            <a:stretch>
              <a:fillRect/>
            </a:stretch>
          </p:blipFill>
          <p:spPr>
            <a:xfrm>
              <a:off x="8056068" y="2160885"/>
              <a:ext cx="921406" cy="1052964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8097049" y="2449702"/>
              <a:ext cx="8641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Gill Sans"/>
                  <a:cs typeface="Gill Sans"/>
                </a:rPr>
                <a:t>Adipose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785014" y="3313464"/>
            <a:ext cx="2506039" cy="2126639"/>
            <a:chOff x="3247047" y="3672791"/>
            <a:chExt cx="2506039" cy="2126639"/>
          </a:xfrm>
        </p:grpSpPr>
        <p:grpSp>
          <p:nvGrpSpPr>
            <p:cNvPr id="62" name="Group 61"/>
            <p:cNvGrpSpPr/>
            <p:nvPr/>
          </p:nvGrpSpPr>
          <p:grpSpPr>
            <a:xfrm>
              <a:off x="3247047" y="4022180"/>
              <a:ext cx="2506039" cy="1777250"/>
              <a:chOff x="3526733" y="3840321"/>
              <a:chExt cx="2506039" cy="1777250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3526733" y="3840321"/>
                <a:ext cx="2506039" cy="1777250"/>
                <a:chOff x="2221318" y="3312410"/>
                <a:chExt cx="3771107" cy="2623310"/>
              </a:xfrm>
            </p:grpSpPr>
            <p:pic>
              <p:nvPicPr>
                <p:cNvPr id="66" name="Picture 35"/>
                <p:cNvPicPr>
                  <a:picLocks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21318" y="3312410"/>
                  <a:ext cx="3771107" cy="2623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" name="Rectangle 23"/>
                <p:cNvSpPr>
                  <a:spLocks/>
                </p:cNvSpPr>
                <p:nvPr/>
              </p:nvSpPr>
              <p:spPr bwMode="auto">
                <a:xfrm>
                  <a:off x="3854450" y="4032250"/>
                  <a:ext cx="1371600" cy="66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40639" bIns="0"/>
                <a:lstStyle/>
                <a:p>
                  <a:pPr marL="39688" algn="ctr"/>
                  <a:endParaRPr lang="en-US" sz="1800" b="1" dirty="0">
                    <a:solidFill>
                      <a:schemeClr val="tx1"/>
                    </a:solidFill>
                    <a:latin typeface="Calibri Bold" charset="0"/>
                    <a:ea typeface="ＭＳ Ｐゴシック" charset="0"/>
                    <a:cs typeface="Calibri Bold" charset="0"/>
                    <a:sym typeface="Calibri Bold" charset="0"/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4303691" y="4323442"/>
                <a:ext cx="11830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Citric Acid</a:t>
                </a:r>
              </a:p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Cycle</a:t>
                </a:r>
              </a:p>
            </p:txBody>
          </p:sp>
        </p:grpSp>
        <p:sp>
          <p:nvSpPr>
            <p:cNvPr id="63" name="Rectangle 1"/>
            <p:cNvSpPr>
              <a:spLocks/>
            </p:cNvSpPr>
            <p:nvPr/>
          </p:nvSpPr>
          <p:spPr bwMode="auto">
            <a:xfrm>
              <a:off x="3863636" y="3672791"/>
              <a:ext cx="1566505" cy="478001"/>
            </a:xfrm>
            <a:prstGeom prst="rect">
              <a:avLst/>
            </a:prstGeom>
            <a:solidFill>
              <a:srgbClr val="CCFFCC"/>
            </a:solidFill>
            <a:ln w="25400" cap="flat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0" tIns="0" rIns="40639" bIns="0" anchor="ctr"/>
            <a:lstStyle/>
            <a:p>
              <a:pPr marL="39688" algn="ctr"/>
              <a:r>
                <a:rPr lang="en-US" b="1" dirty="0" smtClean="0">
                  <a:solidFill>
                    <a:srgbClr val="000000"/>
                  </a:solidFill>
                  <a:cs typeface="Gill Sans" charset="0"/>
                </a:rPr>
                <a:t>Acetyl CoA</a:t>
              </a:r>
              <a:endParaRPr lang="en-US" b="1" dirty="0">
                <a:solidFill>
                  <a:srgbClr val="000000"/>
                </a:solidFill>
                <a:cs typeface="Gill Sans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340723" y="2347784"/>
            <a:ext cx="2210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Glucose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1086686" y="5442628"/>
            <a:ext cx="1766826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b="1" dirty="0" smtClean="0"/>
              <a:t>Amino acids</a:t>
            </a:r>
            <a:endParaRPr lang="en-US" sz="2400" b="1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alphaModFix amt="42000"/>
          </a:blip>
          <a:stretch>
            <a:fillRect/>
          </a:stretch>
        </p:blipFill>
        <p:spPr>
          <a:xfrm flipH="1">
            <a:off x="59250" y="1194106"/>
            <a:ext cx="2038992" cy="185774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437918" y="1436402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31580" y="3051854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46" name="Rectangle 15"/>
          <p:cNvSpPr txBox="1">
            <a:spLocks noChangeArrowheads="1"/>
          </p:cNvSpPr>
          <p:nvPr/>
        </p:nvSpPr>
        <p:spPr bwMode="auto">
          <a:xfrm>
            <a:off x="292089" y="42194"/>
            <a:ext cx="8531440" cy="1366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3200" dirty="0" smtClean="0">
                <a:cs typeface="Gill Sans" charset="0"/>
              </a:rPr>
              <a:t>A person with diabetes eats macaroni and cheese – </a:t>
            </a:r>
            <a:r>
              <a:rPr lang="en-US" sz="3200" dirty="0">
                <a:cs typeface="Gill Sans" charset="0"/>
              </a:rPr>
              <a:t>what happens?</a:t>
            </a:r>
          </a:p>
        </p:txBody>
      </p:sp>
      <p:pic>
        <p:nvPicPr>
          <p:cNvPr id="50" name="Picture 18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377" y="3202630"/>
            <a:ext cx="2887461" cy="1895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5797620" y="2472032"/>
            <a:ext cx="2206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Triglyceride</a:t>
            </a:r>
            <a:endParaRPr lang="en-US" sz="2000" b="1" dirty="0"/>
          </a:p>
        </p:txBody>
      </p:sp>
      <p:sp>
        <p:nvSpPr>
          <p:cNvPr id="59" name="Rectangle 10"/>
          <p:cNvSpPr>
            <a:spLocks/>
          </p:cNvSpPr>
          <p:nvPr/>
        </p:nvSpPr>
        <p:spPr bwMode="auto">
          <a:xfrm>
            <a:off x="6656658" y="3822145"/>
            <a:ext cx="1583163" cy="65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 algn="ctr"/>
            <a:r>
              <a:rPr lang="en-US" dirty="0" err="1" smtClean="0">
                <a:solidFill>
                  <a:schemeClr val="tx1"/>
                </a:solidFill>
                <a:latin typeface="Gill Sans"/>
                <a:ea typeface="ＭＳ Ｐゴシック" charset="0"/>
                <a:cs typeface="Gill Sans"/>
                <a:sym typeface="Calibri Bold" charset="0"/>
              </a:rPr>
              <a:t>Lipogenesis</a:t>
            </a:r>
            <a:endParaRPr lang="en-US" dirty="0" smtClean="0">
              <a:solidFill>
                <a:schemeClr val="tx1"/>
              </a:solidFill>
              <a:latin typeface="Gill Sans"/>
              <a:ea typeface="ＭＳ Ｐゴシック" charset="0"/>
              <a:cs typeface="Gill Sans"/>
              <a:sym typeface="Calibri Bold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160" y="2569604"/>
            <a:ext cx="1421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Protein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0766" y="2169494"/>
            <a:ext cx="1196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Glucose</a:t>
            </a:r>
            <a:endParaRPr lang="en-US" sz="2000" b="1" dirty="0">
              <a:solidFill>
                <a:srgbClr val="00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133934" y="4607800"/>
            <a:ext cx="2996154" cy="2028795"/>
            <a:chOff x="6472470" y="4302372"/>
            <a:chExt cx="2995094" cy="1929907"/>
          </a:xfrm>
        </p:grpSpPr>
        <p:pic>
          <p:nvPicPr>
            <p:cNvPr id="30" name="Picture 29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2470" y="4302372"/>
              <a:ext cx="2995094" cy="1929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Rectangle 10"/>
            <p:cNvSpPr>
              <a:spLocks/>
            </p:cNvSpPr>
            <p:nvPr/>
          </p:nvSpPr>
          <p:spPr bwMode="auto">
            <a:xfrm>
              <a:off x="7528810" y="5041439"/>
              <a:ext cx="1190596" cy="328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/>
            <a:lstStyle/>
            <a:p>
              <a:pPr marL="39688" algn="ctr"/>
              <a:r>
                <a:rPr lang="en-US" dirty="0" smtClean="0">
                  <a:latin typeface="Gill Sans"/>
                  <a:cs typeface="Gill Sans"/>
                  <a:sym typeface="Calibri Bold" charset="0"/>
                </a:rPr>
                <a:t>Lipolysis</a:t>
              </a:r>
              <a:endParaRPr lang="en-US" dirty="0">
                <a:latin typeface="Gill Sans"/>
                <a:cs typeface="Gill Sans"/>
                <a:sym typeface="Calibri 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848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/>
          <p:cNvPicPr>
            <a:picLocks noChangeAspect="1"/>
          </p:cNvPicPr>
          <p:nvPr/>
        </p:nvPicPr>
        <p:blipFill>
          <a:blip r:embed="rId3">
            <a:alphaModFix amt="10000"/>
          </a:blip>
          <a:stretch>
            <a:fillRect/>
          </a:stretch>
        </p:blipFill>
        <p:spPr>
          <a:xfrm>
            <a:off x="1426260" y="1917470"/>
            <a:ext cx="7083561" cy="4553717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821416" y="2084455"/>
            <a:ext cx="921406" cy="1052964"/>
            <a:chOff x="8056068" y="2160885"/>
            <a:chExt cx="921406" cy="1052964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>
              <a:alphaModFix amt="62000"/>
            </a:blip>
            <a:stretch>
              <a:fillRect/>
            </a:stretch>
          </p:blipFill>
          <p:spPr>
            <a:xfrm>
              <a:off x="8056068" y="2160885"/>
              <a:ext cx="921406" cy="1052964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8097049" y="2449702"/>
              <a:ext cx="8641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Gill Sans"/>
                  <a:cs typeface="Gill Sans"/>
                </a:rPr>
                <a:t>Adipose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785014" y="3313464"/>
            <a:ext cx="2506039" cy="2126639"/>
            <a:chOff x="3247047" y="3672791"/>
            <a:chExt cx="2506039" cy="2126639"/>
          </a:xfrm>
        </p:grpSpPr>
        <p:grpSp>
          <p:nvGrpSpPr>
            <p:cNvPr id="62" name="Group 61"/>
            <p:cNvGrpSpPr/>
            <p:nvPr/>
          </p:nvGrpSpPr>
          <p:grpSpPr>
            <a:xfrm>
              <a:off x="3247047" y="4022180"/>
              <a:ext cx="2506039" cy="1777250"/>
              <a:chOff x="3526733" y="3840321"/>
              <a:chExt cx="2506039" cy="1777250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3526733" y="3840321"/>
                <a:ext cx="2506039" cy="1777250"/>
                <a:chOff x="2221318" y="3312410"/>
                <a:chExt cx="3771107" cy="2623310"/>
              </a:xfrm>
            </p:grpSpPr>
            <p:pic>
              <p:nvPicPr>
                <p:cNvPr id="66" name="Picture 35"/>
                <p:cNvPicPr>
                  <a:picLocks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21318" y="3312410"/>
                  <a:ext cx="3771107" cy="2623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" name="Rectangle 23"/>
                <p:cNvSpPr>
                  <a:spLocks/>
                </p:cNvSpPr>
                <p:nvPr/>
              </p:nvSpPr>
              <p:spPr bwMode="auto">
                <a:xfrm>
                  <a:off x="3854450" y="4032250"/>
                  <a:ext cx="1371600" cy="66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40639" bIns="0"/>
                <a:lstStyle/>
                <a:p>
                  <a:pPr marL="39688" algn="ctr"/>
                  <a:endParaRPr lang="en-US" sz="1800" b="1" dirty="0">
                    <a:solidFill>
                      <a:schemeClr val="tx1"/>
                    </a:solidFill>
                    <a:latin typeface="Calibri Bold" charset="0"/>
                    <a:ea typeface="ＭＳ Ｐゴシック" charset="0"/>
                    <a:cs typeface="Calibri Bold" charset="0"/>
                    <a:sym typeface="Calibri Bold" charset="0"/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4303691" y="4338383"/>
                <a:ext cx="11830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Citric Acid</a:t>
                </a:r>
              </a:p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Gill Sans"/>
                    <a:cs typeface="Gill Sans"/>
                  </a:rPr>
                  <a:t>Cycle</a:t>
                </a:r>
              </a:p>
            </p:txBody>
          </p:sp>
        </p:grpSp>
        <p:sp>
          <p:nvSpPr>
            <p:cNvPr id="63" name="Rectangle 1"/>
            <p:cNvSpPr>
              <a:spLocks/>
            </p:cNvSpPr>
            <p:nvPr/>
          </p:nvSpPr>
          <p:spPr bwMode="auto">
            <a:xfrm>
              <a:off x="3863636" y="3672791"/>
              <a:ext cx="1566505" cy="478001"/>
            </a:xfrm>
            <a:prstGeom prst="rect">
              <a:avLst/>
            </a:prstGeom>
            <a:solidFill>
              <a:srgbClr val="CCFFCC"/>
            </a:solidFill>
            <a:ln w="25400" cap="flat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0" tIns="0" rIns="40639" bIns="0" anchor="ctr"/>
            <a:lstStyle/>
            <a:p>
              <a:pPr marL="39688" algn="ctr"/>
              <a:r>
                <a:rPr lang="en-US" b="1" dirty="0" smtClean="0">
                  <a:solidFill>
                    <a:srgbClr val="000000"/>
                  </a:solidFill>
                  <a:cs typeface="Gill Sans" charset="0"/>
                </a:rPr>
                <a:t>Acetyl CoA</a:t>
              </a:r>
              <a:endParaRPr lang="en-US" b="1" dirty="0">
                <a:solidFill>
                  <a:srgbClr val="000000"/>
                </a:solidFill>
                <a:cs typeface="Gill Sans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340723" y="2347784"/>
            <a:ext cx="22108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Glucose</a:t>
            </a:r>
            <a:endParaRPr lang="en-US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1086686" y="5442628"/>
            <a:ext cx="1766826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b="1" dirty="0" smtClean="0"/>
              <a:t>Amino acids</a:t>
            </a:r>
            <a:endParaRPr lang="en-US" sz="2400" b="1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alphaModFix amt="42000"/>
          </a:blip>
          <a:stretch>
            <a:fillRect/>
          </a:stretch>
        </p:blipFill>
        <p:spPr>
          <a:xfrm flipH="1">
            <a:off x="59250" y="1194106"/>
            <a:ext cx="2038992" cy="185774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437918" y="1436402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31580" y="3051854"/>
            <a:ext cx="1820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Glycogen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46" name="Rectangle 15"/>
          <p:cNvSpPr txBox="1">
            <a:spLocks noChangeArrowheads="1"/>
          </p:cNvSpPr>
          <p:nvPr/>
        </p:nvSpPr>
        <p:spPr bwMode="auto">
          <a:xfrm>
            <a:off x="292089" y="42194"/>
            <a:ext cx="8531440" cy="1366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Gill Sans"/>
                <a:ea typeface="ＭＳ Ｐゴシック" pitchFamily="-110" charset="-128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3200" dirty="0" smtClean="0">
                <a:cs typeface="Gill Sans" charset="0"/>
              </a:rPr>
              <a:t>A person with diabetes eats macaroni and cheese – </a:t>
            </a:r>
            <a:r>
              <a:rPr lang="en-US" sz="3200" dirty="0">
                <a:cs typeface="Gill Sans" charset="0"/>
              </a:rPr>
              <a:t>what happens?</a:t>
            </a:r>
          </a:p>
        </p:txBody>
      </p:sp>
      <p:pic>
        <p:nvPicPr>
          <p:cNvPr id="50" name="Picture 18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377" y="3202630"/>
            <a:ext cx="2887461" cy="1895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5797620" y="2472032"/>
            <a:ext cx="2206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Triglyceride</a:t>
            </a:r>
            <a:endParaRPr lang="en-US" sz="2000" b="1" dirty="0"/>
          </a:p>
        </p:txBody>
      </p:sp>
      <p:sp>
        <p:nvSpPr>
          <p:cNvPr id="59" name="Rectangle 10"/>
          <p:cNvSpPr>
            <a:spLocks/>
          </p:cNvSpPr>
          <p:nvPr/>
        </p:nvSpPr>
        <p:spPr bwMode="auto">
          <a:xfrm>
            <a:off x="6656658" y="3822145"/>
            <a:ext cx="1583163" cy="65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 algn="ctr"/>
            <a:r>
              <a:rPr lang="en-US" dirty="0" err="1" smtClean="0">
                <a:solidFill>
                  <a:srgbClr val="7F7F7F"/>
                </a:solidFill>
                <a:latin typeface="Gill Sans"/>
                <a:ea typeface="ＭＳ Ｐゴシック" charset="0"/>
                <a:cs typeface="Gill Sans"/>
                <a:sym typeface="Calibri Bold" charset="0"/>
              </a:rPr>
              <a:t>Lipogenesis</a:t>
            </a:r>
            <a:endParaRPr lang="en-US" dirty="0" smtClean="0">
              <a:solidFill>
                <a:srgbClr val="7F7F7F"/>
              </a:solidFill>
              <a:latin typeface="Gill Sans"/>
              <a:ea typeface="ＭＳ Ｐゴシック" charset="0"/>
              <a:cs typeface="Gill Sans"/>
              <a:sym typeface="Calibri Bold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160" y="2569604"/>
            <a:ext cx="1421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Protein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0766" y="2169494"/>
            <a:ext cx="1196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</a:rPr>
              <a:t>Glucose</a:t>
            </a:r>
            <a:endParaRPr lang="en-US" sz="2000" b="1" dirty="0">
              <a:solidFill>
                <a:srgbClr val="00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133934" y="4607800"/>
            <a:ext cx="2996154" cy="2028795"/>
            <a:chOff x="6472470" y="4302372"/>
            <a:chExt cx="2995094" cy="1929907"/>
          </a:xfrm>
        </p:grpSpPr>
        <p:pic>
          <p:nvPicPr>
            <p:cNvPr id="30" name="Picture 29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2470" y="4302372"/>
              <a:ext cx="2995094" cy="1929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Rectangle 10"/>
            <p:cNvSpPr>
              <a:spLocks/>
            </p:cNvSpPr>
            <p:nvPr/>
          </p:nvSpPr>
          <p:spPr bwMode="auto">
            <a:xfrm>
              <a:off x="7528810" y="5041439"/>
              <a:ext cx="1190596" cy="328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/>
            <a:lstStyle/>
            <a:p>
              <a:pPr marL="39688" algn="ctr"/>
              <a:r>
                <a:rPr lang="en-US" dirty="0" smtClean="0">
                  <a:latin typeface="Gill Sans"/>
                  <a:cs typeface="Gill Sans"/>
                  <a:sym typeface="Calibri Bold" charset="0"/>
                </a:rPr>
                <a:t>Lipolysis</a:t>
              </a:r>
              <a:endParaRPr lang="en-US" dirty="0">
                <a:latin typeface="Gill Sans"/>
                <a:cs typeface="Gill Sans"/>
                <a:sym typeface="Calibri Bold" charset="0"/>
              </a:endParaRPr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>
            <a:off x="3209645" y="1549200"/>
            <a:ext cx="660645" cy="922832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4728859" y="1549200"/>
            <a:ext cx="587087" cy="922832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4301254" y="1436402"/>
            <a:ext cx="0" cy="1059556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797963" y="3065037"/>
            <a:ext cx="802426" cy="2302684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269392" y="1930590"/>
            <a:ext cx="0" cy="358319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447200" y="2872142"/>
            <a:ext cx="135392" cy="1746707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5104409" y="3549605"/>
            <a:ext cx="1328836" cy="1126758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186815" y="2701727"/>
            <a:ext cx="634601" cy="10100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2491188" y="2701727"/>
            <a:ext cx="849535" cy="447187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268910" y="2985885"/>
            <a:ext cx="0" cy="409711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2415976" y="3019177"/>
            <a:ext cx="1064345" cy="2442399"/>
          </a:xfrm>
          <a:prstGeom prst="straightConnector1">
            <a:avLst/>
          </a:prstGeom>
          <a:ln w="5715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223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192</Words>
  <Application>Microsoft Office PowerPoint</Application>
  <PresentationFormat>On-screen Show (4:3)</PresentationFormat>
  <Paragraphs>95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berri jacque</dc:creator>
  <cp:lastModifiedBy>Eagle</cp:lastModifiedBy>
  <cp:revision>18</cp:revision>
  <dcterms:created xsi:type="dcterms:W3CDTF">2013-08-28T16:01:03Z</dcterms:created>
  <dcterms:modified xsi:type="dcterms:W3CDTF">2018-02-05T15:59:14Z</dcterms:modified>
</cp:coreProperties>
</file>